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61" r:id="rId2"/>
    <p:sldId id="259" r:id="rId3"/>
    <p:sldId id="262" r:id="rId4"/>
    <p:sldId id="263" r:id="rId5"/>
    <p:sldId id="264" r:id="rId6"/>
    <p:sldId id="285" r:id="rId7"/>
    <p:sldId id="286" r:id="rId8"/>
    <p:sldId id="265" r:id="rId9"/>
    <p:sldId id="288" r:id="rId10"/>
    <p:sldId id="287" r:id="rId11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>
        <p:scale>
          <a:sx n="76" d="100"/>
          <a:sy n="76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0506D-2882-4ED3-82E2-9112884F85A3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AD224-EE4D-4E70-9691-E611393BBA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4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AD224-EE4D-4E70-9691-E611393BBA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64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digital multiplexing, which allowed for several cameras at once to record, and introduced time lapse and motion only recording,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AD224-EE4D-4E70-9691-E611393BBA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47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9885-0EDB-4A27-A5F6-6D82B57C3C33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20B9-DFDF-42B1-A9E6-E9D0E8A42A8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9885-0EDB-4A27-A5F6-6D82B57C3C33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20B9-DFDF-42B1-A9E6-E9D0E8A42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9885-0EDB-4A27-A5F6-6D82B57C3C33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20B9-DFDF-42B1-A9E6-E9D0E8A42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9885-0EDB-4A27-A5F6-6D82B57C3C33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20B9-DFDF-42B1-A9E6-E9D0E8A42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9885-0EDB-4A27-A5F6-6D82B57C3C33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7E020B9-DFDF-42B1-A9E6-E9D0E8A42A8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9885-0EDB-4A27-A5F6-6D82B57C3C33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20B9-DFDF-42B1-A9E6-E9D0E8A42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9885-0EDB-4A27-A5F6-6D82B57C3C33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20B9-DFDF-42B1-A9E6-E9D0E8A42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9885-0EDB-4A27-A5F6-6D82B57C3C33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20B9-DFDF-42B1-A9E6-E9D0E8A42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9885-0EDB-4A27-A5F6-6D82B57C3C33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20B9-DFDF-42B1-A9E6-E9D0E8A42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9885-0EDB-4A27-A5F6-6D82B57C3C33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20B9-DFDF-42B1-A9E6-E9D0E8A42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C9885-0EDB-4A27-A5F6-6D82B57C3C33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020B9-DFDF-42B1-A9E6-E9D0E8A42A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C8C9885-0EDB-4A27-A5F6-6D82B57C3C33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7E020B9-DFDF-42B1-A9E6-E9D0E8A42A8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00200"/>
            <a:ext cx="8270630" cy="2590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CRIME PREVENTION THROUGH ENVIRONMENTAL DESIGN (CPTED)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CLOSED CIRCUIT TV (CCTV)</a:t>
            </a:r>
          </a:p>
          <a:p>
            <a:r>
              <a:rPr lang="en-US" dirty="0" smtClean="0"/>
              <a:t>SECURITY CAMERAS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826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305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QUESTIONS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1600" b="1" dirty="0" smtClean="0"/>
              <a:t>                      </a:t>
            </a:r>
          </a:p>
          <a:p>
            <a:pPr marL="137160" indent="0">
              <a:buNone/>
            </a:pPr>
            <a:endParaRPr lang="en-US" sz="1600" b="1" dirty="0"/>
          </a:p>
          <a:p>
            <a:pPr marL="137160" indent="0">
              <a:buNone/>
            </a:pPr>
            <a:endParaRPr lang="en-US" sz="1600" b="1" dirty="0" smtClean="0"/>
          </a:p>
          <a:p>
            <a:pPr marL="137160" indent="0">
              <a:buNone/>
            </a:pPr>
            <a:r>
              <a:rPr lang="en-US" sz="1600" b="1" dirty="0" smtClean="0"/>
              <a:t>                                  </a:t>
            </a:r>
          </a:p>
          <a:p>
            <a:pPr marL="137160" indent="0">
              <a:buNone/>
            </a:pPr>
            <a:endParaRPr lang="en-US" sz="1600" b="1" dirty="0" smtClean="0"/>
          </a:p>
          <a:p>
            <a:pPr marL="137160" indent="0">
              <a:buNone/>
            </a:pPr>
            <a:endParaRPr lang="en-US" sz="1600" b="1" dirty="0"/>
          </a:p>
          <a:p>
            <a:pPr marL="137160" indent="0">
              <a:buNone/>
            </a:pPr>
            <a:endParaRPr lang="en-US" sz="1600" b="1" dirty="0" smtClean="0"/>
          </a:p>
          <a:p>
            <a:pPr marL="137160" indent="0">
              <a:buNone/>
            </a:pPr>
            <a:r>
              <a:rPr lang="en-US" sz="1600" b="1" dirty="0" smtClean="0"/>
              <a:t> </a:t>
            </a:r>
          </a:p>
          <a:p>
            <a:pPr marL="137160" indent="0">
              <a:buNone/>
            </a:pPr>
            <a:endParaRPr lang="en-US" sz="1600" b="1" dirty="0"/>
          </a:p>
          <a:p>
            <a:pPr marL="137160" indent="0">
              <a:buNone/>
            </a:pPr>
            <a:endParaRPr lang="en-US" sz="1600" b="1" dirty="0" smtClean="0"/>
          </a:p>
          <a:p>
            <a:pPr marL="137160" indent="0">
              <a:buNone/>
            </a:pPr>
            <a:r>
              <a:rPr lang="en-US" sz="1600" b="1" dirty="0" smtClean="0"/>
              <a:t>                              </a:t>
            </a:r>
          </a:p>
          <a:p>
            <a:pPr marL="137160" indent="0">
              <a:buNone/>
            </a:pPr>
            <a:endParaRPr lang="en-US" sz="1600" b="1" dirty="0"/>
          </a:p>
          <a:p>
            <a:pPr marL="137160" indent="0">
              <a:buNone/>
            </a:pPr>
            <a:endParaRPr lang="en-US" sz="1600" b="1" dirty="0" smtClean="0"/>
          </a:p>
          <a:p>
            <a:pPr marL="137160" indent="0">
              <a:buNone/>
            </a:pPr>
            <a:endParaRPr lang="en-US" sz="1600" b="1" dirty="0" smtClean="0"/>
          </a:p>
          <a:p>
            <a:pPr marL="137160" indent="0"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39989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DEPUTY WILLIAM R. 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4" y="1219200"/>
            <a:ext cx="8229600" cy="4546600"/>
          </a:xfrm>
        </p:spPr>
        <p:txBody>
          <a:bodyPr/>
          <a:lstStyle/>
          <a:p>
            <a:pPr algn="ctr"/>
            <a:r>
              <a:rPr lang="en-US" dirty="0" smtClean="0"/>
              <a:t>Harris County Sheriff’s Office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00" b="99600" l="1679" r="980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828800"/>
            <a:ext cx="3714749" cy="393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5925234"/>
            <a:ext cx="7543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23 years of experience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ssigned to District 4 patrol in the Barker Cypress MUD contract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74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HISTORY OF CCTV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867400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en-US" sz="3800" dirty="0" smtClean="0"/>
              <a:t>Invented by Walter Bruch</a:t>
            </a:r>
          </a:p>
          <a:p>
            <a:pPr fontAlgn="base"/>
            <a:endParaRPr lang="en-US" sz="3800" dirty="0" smtClean="0"/>
          </a:p>
          <a:p>
            <a:pPr fontAlgn="base"/>
            <a:r>
              <a:rPr lang="en-US" sz="3800" dirty="0" smtClean="0"/>
              <a:t>First installed </a:t>
            </a:r>
            <a:r>
              <a:rPr lang="en-US" sz="3800" dirty="0"/>
              <a:t>in Germany in </a:t>
            </a:r>
            <a:r>
              <a:rPr lang="en-US" sz="3800" dirty="0" smtClean="0"/>
              <a:t>1942 for </a:t>
            </a:r>
            <a:r>
              <a:rPr lang="en-US" sz="3800" dirty="0"/>
              <a:t>the launch of V-2 rockets</a:t>
            </a:r>
            <a:r>
              <a:rPr lang="en-US" sz="3800" dirty="0" smtClean="0"/>
              <a:t>.</a:t>
            </a:r>
          </a:p>
          <a:p>
            <a:pPr marL="137160" indent="0" fontAlgn="base">
              <a:buNone/>
            </a:pPr>
            <a:r>
              <a:rPr lang="en-US" sz="3800" dirty="0" smtClean="0"/>
              <a:t> </a:t>
            </a:r>
            <a:endParaRPr lang="en-US" sz="3800" dirty="0"/>
          </a:p>
          <a:p>
            <a:pPr fontAlgn="base"/>
            <a:r>
              <a:rPr lang="en-US" sz="3800" dirty="0" smtClean="0"/>
              <a:t>U.S. </a:t>
            </a:r>
            <a:r>
              <a:rPr lang="en-US" sz="3800" dirty="0"/>
              <a:t>first commercial closed-circuit television system became available in 1949.  </a:t>
            </a:r>
            <a:endParaRPr lang="en-US" sz="3800" dirty="0" smtClean="0"/>
          </a:p>
          <a:p>
            <a:pPr marL="137160" indent="0" fontAlgn="base">
              <a:buNone/>
            </a:pPr>
            <a:endParaRPr lang="en-US" sz="3800" dirty="0"/>
          </a:p>
          <a:p>
            <a:pPr fontAlgn="base"/>
            <a:r>
              <a:rPr lang="en-US" sz="3800" dirty="0"/>
              <a:t>F</a:t>
            </a:r>
            <a:r>
              <a:rPr lang="en-US" sz="3800" dirty="0" smtClean="0"/>
              <a:t>irst public  surveillance appeared </a:t>
            </a:r>
            <a:r>
              <a:rPr lang="en-US" sz="3800" dirty="0"/>
              <a:t>in the </a:t>
            </a:r>
            <a:r>
              <a:rPr lang="en-US" sz="3800" dirty="0" smtClean="0"/>
              <a:t>US in 1973, </a:t>
            </a:r>
            <a:r>
              <a:rPr lang="en-US" sz="3800" dirty="0"/>
              <a:t>in Times </a:t>
            </a:r>
            <a:r>
              <a:rPr lang="en-US" sz="3800" dirty="0" smtClean="0"/>
              <a:t>Square New </a:t>
            </a:r>
            <a:r>
              <a:rPr lang="en-US" sz="3800" dirty="0"/>
              <a:t>York </a:t>
            </a:r>
            <a:r>
              <a:rPr lang="en-US" sz="3800" dirty="0" smtClean="0"/>
              <a:t>City by NYPD to </a:t>
            </a:r>
            <a:r>
              <a:rPr lang="en-US" sz="3800" dirty="0"/>
              <a:t>deter crime</a:t>
            </a:r>
            <a:r>
              <a:rPr lang="en-US" sz="3800" dirty="0" smtClean="0"/>
              <a:t>.</a:t>
            </a:r>
          </a:p>
          <a:p>
            <a:pPr marL="137160" indent="0" fontAlgn="base">
              <a:buNone/>
            </a:pPr>
            <a:endParaRPr lang="en-US" sz="3800" dirty="0"/>
          </a:p>
          <a:p>
            <a:pPr fontAlgn="base"/>
            <a:r>
              <a:rPr lang="en-US" sz="3800" dirty="0" smtClean="0"/>
              <a:t>1980’s video </a:t>
            </a:r>
            <a:r>
              <a:rPr lang="en-US" sz="3800" dirty="0"/>
              <a:t>surveillance began to </a:t>
            </a:r>
            <a:r>
              <a:rPr lang="en-US" sz="3800" dirty="0" smtClean="0"/>
              <a:t>spread, targeting </a:t>
            </a:r>
            <a:r>
              <a:rPr lang="en-US" sz="3800" dirty="0"/>
              <a:t>public areas. C</a:t>
            </a:r>
            <a:r>
              <a:rPr lang="en-US" sz="3800" dirty="0" smtClean="0"/>
              <a:t>heaper </a:t>
            </a:r>
            <a:r>
              <a:rPr lang="en-US" sz="3800" dirty="0"/>
              <a:t>way to deter crime </a:t>
            </a:r>
            <a:r>
              <a:rPr lang="en-US" sz="3800" dirty="0" smtClean="0"/>
              <a:t>opposed </a:t>
            </a:r>
            <a:r>
              <a:rPr lang="en-US" sz="3800" dirty="0"/>
              <a:t>to increasing </a:t>
            </a:r>
            <a:r>
              <a:rPr lang="en-US" sz="3800" dirty="0" smtClean="0"/>
              <a:t>police </a:t>
            </a:r>
            <a:r>
              <a:rPr lang="en-US" sz="3800" dirty="0"/>
              <a:t>departments. </a:t>
            </a:r>
          </a:p>
          <a:p>
            <a:pPr marL="137160" indent="0" fontAlgn="base">
              <a:buNone/>
            </a:pPr>
            <a:endParaRPr lang="en-US" sz="3800" dirty="0"/>
          </a:p>
          <a:p>
            <a:pPr fontAlgn="base"/>
            <a:r>
              <a:rPr lang="en-US" sz="3800" dirty="0"/>
              <a:t>During the 1990s </a:t>
            </a:r>
            <a:r>
              <a:rPr lang="en-US" sz="3800" dirty="0" smtClean="0"/>
              <a:t>Digital multiplexing increased </a:t>
            </a:r>
            <a:r>
              <a:rPr lang="en-US" sz="3800" dirty="0"/>
              <a:t>the use of CCTV across the country. </a:t>
            </a:r>
          </a:p>
          <a:p>
            <a:pPr marL="137160" indent="0" fontAlgn="base">
              <a:buNone/>
            </a:pPr>
            <a:endParaRPr lang="en-US" sz="3800" dirty="0"/>
          </a:p>
          <a:p>
            <a:pPr fontAlgn="base"/>
            <a:r>
              <a:rPr lang="en-US" sz="3800" dirty="0"/>
              <a:t>T</a:t>
            </a:r>
            <a:r>
              <a:rPr lang="en-US" sz="3800" dirty="0" smtClean="0"/>
              <a:t>he </a:t>
            </a:r>
            <a:r>
              <a:rPr lang="en-US" sz="3800" dirty="0"/>
              <a:t>attacks on September </a:t>
            </a:r>
            <a:r>
              <a:rPr lang="en-US" sz="3800" dirty="0" smtClean="0"/>
              <a:t>11 increased the </a:t>
            </a:r>
            <a:r>
              <a:rPr lang="en-US" sz="3800" dirty="0"/>
              <a:t>use of video </a:t>
            </a:r>
            <a:r>
              <a:rPr lang="en-US" sz="3800" dirty="0" smtClean="0"/>
              <a:t>surveillance to deter terrorist attacks.</a:t>
            </a:r>
          </a:p>
          <a:p>
            <a:pPr marL="137160" indent="0" fontAlgn="base">
              <a:buNone/>
            </a:pPr>
            <a:endParaRPr lang="en-US" sz="3800" dirty="0"/>
          </a:p>
          <a:p>
            <a:pPr fontAlgn="base"/>
            <a:r>
              <a:rPr lang="en-US" sz="3800" dirty="0"/>
              <a:t>P</a:t>
            </a:r>
            <a:r>
              <a:rPr lang="en-US" sz="3800" dirty="0" smtClean="0"/>
              <a:t>ublic </a:t>
            </a:r>
            <a:r>
              <a:rPr lang="en-US" sz="3800" dirty="0"/>
              <a:t>and private use of surveillance cameras has become </a:t>
            </a:r>
            <a:r>
              <a:rPr lang="en-US" sz="3800" dirty="0" smtClean="0"/>
              <a:t>widespread</a:t>
            </a:r>
            <a:r>
              <a:rPr lang="en-US" sz="3800" dirty="0"/>
              <a:t> </a:t>
            </a:r>
            <a:r>
              <a:rPr lang="en-US" sz="3800" dirty="0" smtClean="0"/>
              <a:t>due to the increase of crime.</a:t>
            </a:r>
            <a:endParaRPr lang="en-US" sz="3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2613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TYPES OF CCTV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1600" b="1" dirty="0" smtClean="0"/>
              <a:t>                         There are several types of CCTV including the following:</a:t>
            </a:r>
          </a:p>
          <a:p>
            <a:pPr marL="137160" indent="0">
              <a:buNone/>
            </a:pPr>
            <a:endParaRPr lang="en-US" sz="1600" b="1" dirty="0" smtClean="0"/>
          </a:p>
          <a:p>
            <a:pPr marL="137160" indent="0">
              <a:buNone/>
            </a:pPr>
            <a:endParaRPr lang="en-US" sz="1600" b="1" dirty="0"/>
          </a:p>
          <a:p>
            <a:pPr marL="137160" indent="0">
              <a:buNone/>
            </a:pPr>
            <a:endParaRPr lang="en-US" sz="1600" b="1" dirty="0" smtClean="0"/>
          </a:p>
          <a:p>
            <a:pPr marL="137160" indent="0">
              <a:buNone/>
            </a:pPr>
            <a:r>
              <a:rPr lang="en-US" sz="1600" b="1" dirty="0" smtClean="0"/>
              <a:t>                                  </a:t>
            </a:r>
          </a:p>
          <a:p>
            <a:pPr marL="137160" indent="0">
              <a:buNone/>
            </a:pPr>
            <a:endParaRPr lang="en-US" sz="1600" b="1" dirty="0" smtClean="0"/>
          </a:p>
          <a:p>
            <a:pPr marL="137160" indent="0">
              <a:buNone/>
            </a:pPr>
            <a:endParaRPr lang="en-US" sz="1600" b="1" dirty="0"/>
          </a:p>
          <a:p>
            <a:pPr marL="137160" indent="0">
              <a:buNone/>
            </a:pPr>
            <a:endParaRPr lang="en-US" sz="1600" b="1" dirty="0" smtClean="0"/>
          </a:p>
          <a:p>
            <a:pPr marL="137160" indent="0">
              <a:buNone/>
            </a:pPr>
            <a:r>
              <a:rPr lang="en-US" sz="1600" b="1" dirty="0" smtClean="0"/>
              <a:t> </a:t>
            </a:r>
          </a:p>
          <a:p>
            <a:pPr marL="137160" indent="0">
              <a:buNone/>
            </a:pPr>
            <a:endParaRPr lang="en-US" sz="1600" b="1" dirty="0"/>
          </a:p>
          <a:p>
            <a:pPr marL="137160" indent="0">
              <a:buNone/>
            </a:pPr>
            <a:endParaRPr lang="en-US" sz="1600" b="1" dirty="0" smtClean="0"/>
          </a:p>
          <a:p>
            <a:pPr marL="137160" indent="0">
              <a:buNone/>
            </a:pPr>
            <a:r>
              <a:rPr lang="en-US" sz="1600" b="1" dirty="0" smtClean="0"/>
              <a:t>                              </a:t>
            </a:r>
          </a:p>
          <a:p>
            <a:pPr marL="137160" indent="0">
              <a:buNone/>
            </a:pPr>
            <a:endParaRPr lang="en-US" sz="1600" b="1" dirty="0"/>
          </a:p>
          <a:p>
            <a:pPr marL="137160" indent="0">
              <a:buNone/>
            </a:pPr>
            <a:endParaRPr lang="en-US" sz="1600" b="1" dirty="0" smtClean="0"/>
          </a:p>
          <a:p>
            <a:pPr marL="137160" indent="0">
              <a:buNone/>
            </a:pPr>
            <a:endParaRPr lang="en-US" sz="1600" b="1" dirty="0" smtClean="0"/>
          </a:p>
          <a:p>
            <a:pPr marL="137160" indent="0">
              <a:buNone/>
            </a:pPr>
            <a:endParaRPr lang="en-US" sz="1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193" y="2000250"/>
            <a:ext cx="4521437" cy="367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28862" y="4800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Covert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48266" y="2547692"/>
            <a:ext cx="11448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Infra Red</a:t>
            </a:r>
          </a:p>
          <a:p>
            <a:r>
              <a:rPr lang="en-US" dirty="0" smtClean="0"/>
              <a:t>Bullet</a:t>
            </a:r>
            <a:endParaRPr lang="en-US" dirty="0"/>
          </a:p>
          <a:p>
            <a:r>
              <a:rPr lang="en-US" dirty="0" smtClean="0"/>
              <a:t>Wireless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5118" y="3707909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Varifocal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37615" y="48006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Discreet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70609" y="2547692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05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TYPES OF CCTV cont.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143000"/>
            <a:ext cx="7848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Network/IP: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Hardwired or wireless</a:t>
            </a:r>
          </a:p>
          <a:p>
            <a:r>
              <a:rPr lang="en-US" dirty="0"/>
              <a:t>T</a:t>
            </a:r>
            <a:r>
              <a:rPr lang="en-US" dirty="0" smtClean="0"/>
              <a:t>ransmit </a:t>
            </a:r>
            <a:r>
              <a:rPr lang="en-US" dirty="0"/>
              <a:t>images over the </a:t>
            </a:r>
            <a:r>
              <a:rPr lang="en-US" dirty="0" smtClean="0"/>
              <a:t>Internet</a:t>
            </a:r>
          </a:p>
          <a:p>
            <a:r>
              <a:rPr lang="en-US" dirty="0"/>
              <a:t>O</a:t>
            </a:r>
            <a:r>
              <a:rPr lang="en-US" dirty="0" smtClean="0"/>
              <a:t>ften </a:t>
            </a:r>
            <a:r>
              <a:rPr lang="en-US" dirty="0"/>
              <a:t>compressing the bandwidth so as not to overwhelm the web. </a:t>
            </a:r>
            <a:endParaRPr lang="en-US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Wireless: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Not all wireless cameras are IP-based. </a:t>
            </a:r>
          </a:p>
          <a:p>
            <a:r>
              <a:rPr lang="en-US" dirty="0" smtClean="0"/>
              <a:t>Some </a:t>
            </a:r>
            <a:r>
              <a:rPr lang="en-US" dirty="0"/>
              <a:t>can use alternative modes of wireless transmission. 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</a:t>
            </a:r>
            <a:r>
              <a:rPr lang="en-US" dirty="0"/>
              <a:t>primary benefit to these units is still the same: extreme flexibility in installation.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PTZ/Speed Domes: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Pan/tilt/zoom cameras. </a:t>
            </a:r>
          </a:p>
          <a:p>
            <a:r>
              <a:rPr lang="en-US" dirty="0" smtClean="0"/>
              <a:t>These </a:t>
            </a:r>
            <a:r>
              <a:rPr lang="en-US" dirty="0"/>
              <a:t>are relegated to surveillance situations where there is an actual live guard or surveillance specialist monitoring the images. </a:t>
            </a:r>
            <a:endParaRPr lang="en-US" dirty="0" smtClean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High-Definition Cameras: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Relegated </a:t>
            </a:r>
            <a:r>
              <a:rPr lang="en-US" dirty="0"/>
              <a:t>to niche markets, such as casinos. 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bility </a:t>
            </a:r>
            <a:r>
              <a:rPr lang="en-US" dirty="0"/>
              <a:t>to zoom in with extreme </a:t>
            </a:r>
            <a:r>
              <a:rPr lang="en-US" dirty="0" smtClean="0"/>
              <a:t>clarity.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3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709160"/>
          </a:xfrm>
        </p:spPr>
        <p:txBody>
          <a:bodyPr/>
          <a:lstStyle/>
          <a:p>
            <a:pPr marL="137160" indent="0" algn="ctr">
              <a:buNone/>
            </a:pPr>
            <a:r>
              <a:rPr lang="en-US" dirty="0"/>
              <a:t>PTZ and High </a:t>
            </a:r>
            <a:r>
              <a:rPr lang="en-US" dirty="0" err="1"/>
              <a:t>Def</a:t>
            </a:r>
            <a:r>
              <a:rPr lang="en-US" dirty="0"/>
              <a:t> camera systems can be purchased from $500 to thousands of dollars.</a:t>
            </a:r>
          </a:p>
          <a:p>
            <a:pPr marL="137160" indent="0" algn="ctr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47875"/>
            <a:ext cx="421005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007" y="2027093"/>
            <a:ext cx="3893993" cy="4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15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066800"/>
            <a:ext cx="8229600" cy="5513457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n-US" sz="1400" b="1" dirty="0" smtClean="0"/>
              <a:t>                      </a:t>
            </a:r>
          </a:p>
          <a:p>
            <a:r>
              <a:rPr lang="en-US" sz="1400" b="1" u="sng" dirty="0" smtClean="0"/>
              <a:t>How </a:t>
            </a:r>
            <a:r>
              <a:rPr lang="en-US" sz="1400" b="1" u="sng" dirty="0"/>
              <a:t>Important are Home Security Cameras</a:t>
            </a:r>
            <a:r>
              <a:rPr lang="en-US" sz="1400" b="1" u="sng" dirty="0" smtClean="0"/>
              <a:t>?</a:t>
            </a:r>
          </a:p>
          <a:p>
            <a:pPr marL="137160" indent="0">
              <a:buNone/>
            </a:pPr>
            <a:endParaRPr lang="en-US" sz="1400" b="1" u="sng" dirty="0"/>
          </a:p>
          <a:p>
            <a:r>
              <a:rPr lang="en-US" sz="1400" dirty="0" smtClean="0"/>
              <a:t>Intruders </a:t>
            </a:r>
            <a:r>
              <a:rPr lang="en-US" sz="1400" dirty="0"/>
              <a:t>plan break-ins when you’re </a:t>
            </a:r>
            <a:r>
              <a:rPr lang="en-US" sz="1400" dirty="0" smtClean="0"/>
              <a:t> </a:t>
            </a:r>
            <a:r>
              <a:rPr lang="en-US" sz="1400" dirty="0"/>
              <a:t>not at home or asleep</a:t>
            </a:r>
            <a:r>
              <a:rPr lang="en-US" sz="1400"/>
              <a:t>. 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en-US" sz="1400" dirty="0"/>
              <a:t>V</a:t>
            </a:r>
            <a:r>
              <a:rPr lang="en-US" sz="1400" dirty="0" smtClean="0"/>
              <a:t>ision </a:t>
            </a:r>
            <a:r>
              <a:rPr lang="en-US" sz="1400" dirty="0"/>
              <a:t>or sight is compromised. Security cameras give you sight. 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b="1" u="sng" dirty="0" smtClean="0"/>
              <a:t>Before </a:t>
            </a:r>
            <a:r>
              <a:rPr lang="en-US" sz="1400" b="1" u="sng" dirty="0"/>
              <a:t>you bury yourself in security camera research ask yourself a few key questions</a:t>
            </a:r>
            <a:r>
              <a:rPr lang="en-US" sz="1400" b="1" u="sng" dirty="0" smtClean="0"/>
              <a:t>:</a:t>
            </a:r>
          </a:p>
          <a:p>
            <a:endParaRPr lang="en-US" sz="1400" b="1" dirty="0"/>
          </a:p>
          <a:p>
            <a:r>
              <a:rPr lang="en-US" sz="1400" dirty="0"/>
              <a:t>Do you want cameras installed outside, inside or both</a:t>
            </a:r>
            <a:r>
              <a:rPr lang="en-US" sz="1400" dirty="0" smtClean="0"/>
              <a:t>?</a:t>
            </a:r>
          </a:p>
          <a:p>
            <a:endParaRPr lang="en-US" sz="1400" dirty="0" smtClean="0"/>
          </a:p>
          <a:p>
            <a:r>
              <a:rPr lang="en-US" sz="1400" dirty="0" smtClean="0"/>
              <a:t>Do </a:t>
            </a:r>
            <a:r>
              <a:rPr lang="en-US" sz="1400" dirty="0"/>
              <a:t>you have specific areas or rooms you’d like to focus on</a:t>
            </a:r>
            <a:r>
              <a:rPr lang="en-US" sz="1400" dirty="0" smtClean="0"/>
              <a:t>?</a:t>
            </a:r>
          </a:p>
          <a:p>
            <a:endParaRPr lang="en-US" sz="1400" dirty="0"/>
          </a:p>
          <a:p>
            <a:r>
              <a:rPr lang="en-US" sz="1400" dirty="0"/>
              <a:t>Do you want a record of camera or video data</a:t>
            </a:r>
            <a:r>
              <a:rPr lang="en-US" sz="1400" dirty="0" smtClean="0"/>
              <a:t>?</a:t>
            </a:r>
          </a:p>
          <a:p>
            <a:endParaRPr lang="en-US" sz="1400" dirty="0"/>
          </a:p>
          <a:p>
            <a:r>
              <a:rPr lang="en-US" sz="1400" dirty="0"/>
              <a:t>What is your budgetary limit</a:t>
            </a:r>
            <a:r>
              <a:rPr lang="en-US" sz="1400" dirty="0" smtClean="0"/>
              <a:t>?</a:t>
            </a:r>
          </a:p>
          <a:p>
            <a:endParaRPr lang="en-US" sz="1400" dirty="0"/>
          </a:p>
          <a:p>
            <a:r>
              <a:rPr lang="en-US" sz="1400" dirty="0"/>
              <a:t>Can you install yourself or will you need a contractor</a:t>
            </a:r>
            <a:r>
              <a:rPr lang="en-US" sz="1400" dirty="0" smtClean="0"/>
              <a:t>?</a:t>
            </a:r>
          </a:p>
          <a:p>
            <a:endParaRPr lang="en-US" sz="1400" dirty="0"/>
          </a:p>
          <a:p>
            <a:r>
              <a:rPr lang="en-US" sz="1400" dirty="0"/>
              <a:t>Each of these questions narrows down your product options and gives you a much clearer idea of the cameras and video equipment you’ll need to integrate.</a:t>
            </a:r>
          </a:p>
          <a:p>
            <a:pPr marL="137160" indent="0">
              <a:buNone/>
            </a:pPr>
            <a:endParaRPr lang="en-US" sz="1400" b="1" dirty="0" smtClean="0"/>
          </a:p>
          <a:p>
            <a:pPr marL="137160" indent="0">
              <a:buNone/>
            </a:pPr>
            <a:endParaRPr lang="en-US" sz="1400" b="1" dirty="0"/>
          </a:p>
          <a:p>
            <a:pPr marL="137160" indent="0">
              <a:buNone/>
            </a:pPr>
            <a:endParaRPr lang="en-US" sz="1400" b="1" dirty="0" smtClean="0"/>
          </a:p>
          <a:p>
            <a:pPr marL="137160" indent="0">
              <a:buNone/>
            </a:pPr>
            <a:r>
              <a:rPr lang="en-US" sz="1400" b="1" dirty="0" smtClean="0"/>
              <a:t> </a:t>
            </a:r>
          </a:p>
          <a:p>
            <a:pPr marL="137160" indent="0">
              <a:buNone/>
            </a:pPr>
            <a:endParaRPr lang="en-US" sz="1400" b="1" dirty="0"/>
          </a:p>
          <a:p>
            <a:pPr marL="137160" indent="0">
              <a:buNone/>
            </a:pPr>
            <a:endParaRPr lang="en-US" sz="1400" b="1" dirty="0" smtClean="0"/>
          </a:p>
          <a:p>
            <a:pPr marL="137160" indent="0">
              <a:buNone/>
            </a:pPr>
            <a:r>
              <a:rPr lang="en-US" sz="1400" b="1" dirty="0" smtClean="0"/>
              <a:t>                              </a:t>
            </a:r>
          </a:p>
          <a:p>
            <a:pPr marL="137160" indent="0">
              <a:buNone/>
            </a:pPr>
            <a:endParaRPr lang="en-US" sz="1400" b="1" dirty="0"/>
          </a:p>
          <a:p>
            <a:pPr marL="137160" indent="0">
              <a:buNone/>
            </a:pPr>
            <a:endParaRPr lang="en-US" sz="1400" b="1" dirty="0" smtClean="0"/>
          </a:p>
          <a:p>
            <a:pPr marL="137160" indent="0">
              <a:buNone/>
            </a:pPr>
            <a:endParaRPr lang="en-US" sz="1400" b="1" dirty="0" smtClean="0"/>
          </a:p>
          <a:p>
            <a:pPr marL="137160" indent="0">
              <a:buNone/>
            </a:pPr>
            <a:endParaRPr lang="en-US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5334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CONSIDERATIONS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8349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PRICE POINTS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1905000"/>
          </a:xfrm>
        </p:spPr>
        <p:txBody>
          <a:bodyPr>
            <a:normAutofit fontScale="62500" lnSpcReduction="20000"/>
          </a:bodyPr>
          <a:lstStyle/>
          <a:p>
            <a:pPr marL="137160" indent="0">
              <a:buNone/>
            </a:pPr>
            <a:endParaRPr lang="en-US" dirty="0" smtClean="0"/>
          </a:p>
          <a:p>
            <a:r>
              <a:rPr lang="en-US" dirty="0" smtClean="0"/>
              <a:t>Wired analog systems can be found from $450 to $1000 at Lowe’s Home Improvement depending on number of cameras.</a:t>
            </a:r>
          </a:p>
          <a:p>
            <a:pPr marL="651510" indent="-514350">
              <a:buFont typeface="+mj-lt"/>
              <a:buAutoNum type="arabicPeriod"/>
            </a:pPr>
            <a:endParaRPr lang="en-US" dirty="0"/>
          </a:p>
          <a:p>
            <a:pPr marL="651510" indent="-514350">
              <a:buFont typeface="+mj-lt"/>
              <a:buAutoNum type="arabicPeriod"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  <a:p>
            <a:pPr marL="2471166" lvl="8" indent="-514350">
              <a:buFont typeface="+mj-lt"/>
              <a:buAutoNum type="arabicPeriod"/>
            </a:pPr>
            <a:r>
              <a:rPr lang="en-US" dirty="0" smtClean="0"/>
              <a:t> </a:t>
            </a:r>
          </a:p>
          <a:p>
            <a:pPr marL="137160" indent="0">
              <a:buNone/>
            </a:pPr>
            <a:endParaRPr lang="en-US" sz="2100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41529"/>
            <a:ext cx="2115855" cy="252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43400" y="2344455"/>
            <a:ext cx="46659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Technology	</a:t>
            </a:r>
            <a:r>
              <a:rPr lang="en-US" sz="1200" dirty="0" smtClean="0"/>
              <a:t>                       Analog</a:t>
            </a:r>
            <a:endParaRPr lang="en-US" sz="1200" dirty="0"/>
          </a:p>
          <a:p>
            <a:r>
              <a:rPr lang="en-US" sz="1200" dirty="0"/>
              <a:t>Image Encryption	Yes</a:t>
            </a:r>
          </a:p>
          <a:p>
            <a:r>
              <a:rPr lang="en-US" sz="1200" dirty="0"/>
              <a:t>Image Type	</a:t>
            </a:r>
            <a:r>
              <a:rPr lang="en-US" sz="1200" dirty="0" smtClean="0"/>
              <a:t>                        Color</a:t>
            </a:r>
            <a:endParaRPr lang="en-US" sz="1200" dirty="0"/>
          </a:p>
          <a:p>
            <a:r>
              <a:rPr lang="en-US" sz="1200" dirty="0"/>
              <a:t>Night Vision Capable	Yes</a:t>
            </a:r>
          </a:p>
          <a:p>
            <a:r>
              <a:rPr lang="en-US" sz="1200" dirty="0"/>
              <a:t>Night Vision Range	61-ft to 100-ft</a:t>
            </a:r>
          </a:p>
          <a:p>
            <a:r>
              <a:rPr lang="en-US" sz="1200" dirty="0"/>
              <a:t>Indoor/Outdoor	Indoor or outdoor</a:t>
            </a:r>
          </a:p>
          <a:p>
            <a:r>
              <a:rPr lang="en-US" sz="1200" dirty="0"/>
              <a:t>Record Capable	Yes</a:t>
            </a:r>
          </a:p>
          <a:p>
            <a:r>
              <a:rPr lang="en-US" sz="1200" dirty="0"/>
              <a:t>External Memory	SDHC (included)</a:t>
            </a:r>
          </a:p>
          <a:p>
            <a:r>
              <a:rPr lang="en-US" sz="1200" dirty="0"/>
              <a:t>Two-way Communication	No</a:t>
            </a:r>
          </a:p>
          <a:p>
            <a:r>
              <a:rPr lang="en-US" sz="1200" dirty="0"/>
              <a:t>Audio Microphone	Yes</a:t>
            </a:r>
          </a:p>
          <a:p>
            <a:r>
              <a:rPr lang="en-US" sz="1200" dirty="0"/>
              <a:t>Audio Speaker	Yes</a:t>
            </a:r>
          </a:p>
          <a:p>
            <a:r>
              <a:rPr lang="en-US" sz="1200" dirty="0"/>
              <a:t>Connectivity	</a:t>
            </a:r>
            <a:r>
              <a:rPr lang="en-US" sz="1200" dirty="0" smtClean="0"/>
              <a:t>                        Wired</a:t>
            </a:r>
            <a:endParaRPr lang="en-US" sz="1200" dirty="0"/>
          </a:p>
          <a:p>
            <a:r>
              <a:rPr lang="en-US" sz="1200" dirty="0"/>
              <a:t>Total Cameras Supported	8</a:t>
            </a:r>
          </a:p>
          <a:p>
            <a:r>
              <a:rPr lang="en-US" sz="1200" dirty="0"/>
              <a:t>Video Output	Television; computer and DVR</a:t>
            </a:r>
          </a:p>
          <a:p>
            <a:r>
              <a:rPr lang="en-US" sz="1200" dirty="0"/>
              <a:t>Monitor Size	</a:t>
            </a:r>
            <a:r>
              <a:rPr lang="en-US" sz="1200" dirty="0" smtClean="0"/>
              <a:t>                       Not </a:t>
            </a:r>
            <a:r>
              <a:rPr lang="en-US" sz="1200" dirty="0"/>
              <a:t>included</a:t>
            </a:r>
          </a:p>
          <a:p>
            <a:r>
              <a:rPr lang="en-US" sz="1200" dirty="0"/>
              <a:t>Viewing Modes	Manual and simultaneous</a:t>
            </a:r>
          </a:p>
          <a:p>
            <a:r>
              <a:rPr lang="en-US" sz="1200" dirty="0"/>
              <a:t>Touchscreen Monitor	No</a:t>
            </a:r>
          </a:p>
          <a:p>
            <a:r>
              <a:rPr lang="en-US" sz="1200" dirty="0"/>
              <a:t>Includes Wall Mount	Yes</a:t>
            </a:r>
          </a:p>
          <a:p>
            <a:r>
              <a:rPr lang="en-US" sz="1200" dirty="0"/>
              <a:t>Motion Detection	Yes</a:t>
            </a:r>
          </a:p>
          <a:p>
            <a:r>
              <a:rPr lang="en-US" sz="1200" dirty="0"/>
              <a:t>Audio Detection	No</a:t>
            </a:r>
          </a:p>
          <a:p>
            <a:r>
              <a:rPr lang="en-US" sz="1200" dirty="0"/>
              <a:t>Image Zoom	</a:t>
            </a:r>
            <a:r>
              <a:rPr lang="en-US" sz="1200" dirty="0" smtClean="0"/>
              <a:t>                        Yes</a:t>
            </a:r>
            <a:endParaRPr lang="en-US" sz="1200" dirty="0"/>
          </a:p>
          <a:p>
            <a:r>
              <a:rPr lang="en-US" sz="1200" dirty="0"/>
              <a:t>Iris Technology	No</a:t>
            </a:r>
          </a:p>
        </p:txBody>
      </p:sp>
    </p:spTree>
    <p:extLst>
      <p:ext uri="{BB962C8B-B14F-4D97-AF65-F5344CB8AC3E}">
        <p14:creationId xmlns:p14="http://schemas.microsoft.com/office/powerpoint/2010/main" val="60768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PRICE POINTS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74320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en-US" dirty="0" smtClean="0"/>
          </a:p>
          <a:p>
            <a:pPr marL="651510" indent="-514350">
              <a:buFont typeface="+mj-lt"/>
              <a:buAutoNum type="arabicPeriod"/>
            </a:pPr>
            <a:endParaRPr lang="en-US" dirty="0"/>
          </a:p>
          <a:p>
            <a:pPr marL="651510" indent="-514350">
              <a:buFont typeface="+mj-lt"/>
              <a:buAutoNum type="arabicPeriod"/>
            </a:pPr>
            <a:endParaRPr lang="en-US" dirty="0" smtClean="0"/>
          </a:p>
          <a:p>
            <a:pPr marL="137160" indent="0">
              <a:buNone/>
            </a:pPr>
            <a:endParaRPr lang="en-US" dirty="0"/>
          </a:p>
          <a:p>
            <a:pPr marL="651510" indent="-514350">
              <a:buFont typeface="+mj-lt"/>
              <a:buAutoNum type="arabicPeriod"/>
            </a:pPr>
            <a:endParaRPr lang="en-US" dirty="0" smtClean="0"/>
          </a:p>
          <a:p>
            <a:pPr marL="137160" indent="0">
              <a:buNone/>
            </a:pPr>
            <a:endParaRPr lang="en-US" sz="2100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800"/>
            <a:ext cx="2895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12192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Wireless systems can be found from $250 TO $1000 at Lowe’s Home Improvement depending on number of cameras.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26071" y="2133600"/>
            <a:ext cx="3657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Technology</a:t>
            </a:r>
            <a:r>
              <a:rPr lang="en-US" sz="1200" dirty="0"/>
              <a:t>	</a:t>
            </a:r>
            <a:r>
              <a:rPr lang="en-US" sz="1200" dirty="0" smtClean="0"/>
              <a:t>                       Digital</a:t>
            </a:r>
            <a:endParaRPr lang="en-US" sz="1200" dirty="0"/>
          </a:p>
          <a:p>
            <a:r>
              <a:rPr lang="en-US" sz="1200" dirty="0"/>
              <a:t>Image Encryption	No</a:t>
            </a:r>
          </a:p>
          <a:p>
            <a:r>
              <a:rPr lang="en-US" sz="1200" dirty="0"/>
              <a:t>Image Type	</a:t>
            </a:r>
            <a:r>
              <a:rPr lang="en-US" sz="1200" dirty="0" smtClean="0"/>
              <a:t>                       Color</a:t>
            </a:r>
            <a:endParaRPr lang="en-US" sz="1200" dirty="0"/>
          </a:p>
          <a:p>
            <a:r>
              <a:rPr lang="en-US" sz="1200" dirty="0"/>
              <a:t>Night Vision Capable	Yes</a:t>
            </a:r>
          </a:p>
          <a:p>
            <a:r>
              <a:rPr lang="en-US" sz="1200" dirty="0"/>
              <a:t>Night Vision Range	15' to 60'</a:t>
            </a:r>
          </a:p>
          <a:p>
            <a:r>
              <a:rPr lang="en-US" sz="1200" dirty="0"/>
              <a:t>Indoor/Outdoor	</a:t>
            </a:r>
            <a:r>
              <a:rPr lang="en-US" sz="1200" dirty="0" smtClean="0"/>
              <a:t>Both</a:t>
            </a:r>
            <a:endParaRPr lang="en-US" sz="1200" dirty="0"/>
          </a:p>
          <a:p>
            <a:r>
              <a:rPr lang="en-US" sz="1200" dirty="0"/>
              <a:t>Record Capable	Yes</a:t>
            </a:r>
          </a:p>
          <a:p>
            <a:r>
              <a:rPr lang="en-US" sz="1200" dirty="0"/>
              <a:t>External Memory	Micro SD </a:t>
            </a:r>
          </a:p>
          <a:p>
            <a:r>
              <a:rPr lang="en-US" sz="1200" dirty="0"/>
              <a:t>Two-way Communication	No</a:t>
            </a:r>
          </a:p>
          <a:p>
            <a:r>
              <a:rPr lang="en-US" sz="1200" dirty="0"/>
              <a:t>Audio Microphone	No</a:t>
            </a:r>
          </a:p>
          <a:p>
            <a:r>
              <a:rPr lang="en-US" sz="1200" dirty="0"/>
              <a:t>Audio Speaker	No</a:t>
            </a:r>
          </a:p>
          <a:p>
            <a:r>
              <a:rPr lang="en-US" sz="1200" dirty="0"/>
              <a:t>Connectivity	</a:t>
            </a:r>
            <a:r>
              <a:rPr lang="en-US" sz="1200" dirty="0" smtClean="0"/>
              <a:t>                        Wireless </a:t>
            </a:r>
            <a:r>
              <a:rPr lang="en-US" sz="1200" dirty="0"/>
              <a:t>RF</a:t>
            </a:r>
          </a:p>
          <a:p>
            <a:r>
              <a:rPr lang="en-US" sz="1200" dirty="0"/>
              <a:t>Total Cameras Supported	4</a:t>
            </a:r>
          </a:p>
          <a:p>
            <a:r>
              <a:rPr lang="en-US" sz="1200" dirty="0"/>
              <a:t>Video Output	</a:t>
            </a:r>
            <a:r>
              <a:rPr lang="en-US" sz="1200" dirty="0" smtClean="0"/>
              <a:t>Handheld Monitor</a:t>
            </a:r>
            <a:endParaRPr lang="en-US" sz="1200" dirty="0"/>
          </a:p>
          <a:p>
            <a:r>
              <a:rPr lang="en-US" sz="1200" dirty="0"/>
              <a:t>Monitor Size	</a:t>
            </a:r>
            <a:r>
              <a:rPr lang="en-US" sz="1200" dirty="0" smtClean="0"/>
              <a:t>                        7-in</a:t>
            </a:r>
            <a:endParaRPr lang="en-US" sz="1200" dirty="0"/>
          </a:p>
          <a:p>
            <a:r>
              <a:rPr lang="en-US" sz="1200" dirty="0"/>
              <a:t>Viewing Modes	</a:t>
            </a:r>
            <a:r>
              <a:rPr lang="en-US" sz="1200" dirty="0" smtClean="0"/>
              <a:t>Manual/Simultaneous</a:t>
            </a:r>
            <a:endParaRPr lang="en-US" sz="1200" dirty="0"/>
          </a:p>
          <a:p>
            <a:r>
              <a:rPr lang="en-US" sz="1200" dirty="0"/>
              <a:t>Touchscreen Monitor	No</a:t>
            </a:r>
          </a:p>
          <a:p>
            <a:r>
              <a:rPr lang="en-US" sz="1200" dirty="0"/>
              <a:t>Includes Wall Mount	Yes</a:t>
            </a:r>
          </a:p>
          <a:p>
            <a:r>
              <a:rPr lang="en-US" sz="1200" dirty="0"/>
              <a:t>Motion Detection	Yes</a:t>
            </a:r>
          </a:p>
          <a:p>
            <a:r>
              <a:rPr lang="en-US" sz="1200" dirty="0"/>
              <a:t>Audio Detection	Yes</a:t>
            </a:r>
          </a:p>
          <a:p>
            <a:r>
              <a:rPr lang="en-US" sz="1200" dirty="0"/>
              <a:t>Image Zoom	</a:t>
            </a:r>
            <a:r>
              <a:rPr lang="en-US" sz="1200" dirty="0" smtClean="0"/>
              <a:t>                        No</a:t>
            </a:r>
            <a:endParaRPr lang="en-US" sz="1200" dirty="0"/>
          </a:p>
          <a:p>
            <a:r>
              <a:rPr lang="en-US" sz="1200" dirty="0"/>
              <a:t>Iris Technology	No</a:t>
            </a:r>
          </a:p>
        </p:txBody>
      </p:sp>
    </p:spTree>
    <p:extLst>
      <p:ext uri="{BB962C8B-B14F-4D97-AF65-F5344CB8AC3E}">
        <p14:creationId xmlns:p14="http://schemas.microsoft.com/office/powerpoint/2010/main" val="60554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587</TotalTime>
  <Words>413</Words>
  <Application>Microsoft Office PowerPoint</Application>
  <PresentationFormat>On-screen Show (4:3)</PresentationFormat>
  <Paragraphs>171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     CRIME PREVENTION THROUGH ENVIRONMENTAL DESIGN (CPTED)   </vt:lpstr>
      <vt:lpstr>DEPUTY WILLIAM R. HART</vt:lpstr>
      <vt:lpstr>HISTORY OF CCTV</vt:lpstr>
      <vt:lpstr>TYPES OF CCTV</vt:lpstr>
      <vt:lpstr>TYPES OF CCTV cont.</vt:lpstr>
      <vt:lpstr> </vt:lpstr>
      <vt:lpstr>PowerPoint Presentation</vt:lpstr>
      <vt:lpstr>PRICE POINTS</vt:lpstr>
      <vt:lpstr>PRICE POINTS</vt:lpstr>
      <vt:lpstr>QUESTIONS</vt:lpstr>
    </vt:vector>
  </TitlesOfParts>
  <Company>Harris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Crime Prevention Commercial Security Report</dc:title>
  <dc:creator>Thomas, Jeremy (HCSO)</dc:creator>
  <cp:lastModifiedBy>Randall</cp:lastModifiedBy>
  <cp:revision>74</cp:revision>
  <cp:lastPrinted>2014-04-09T00:34:46Z</cp:lastPrinted>
  <dcterms:created xsi:type="dcterms:W3CDTF">2014-03-26T17:11:44Z</dcterms:created>
  <dcterms:modified xsi:type="dcterms:W3CDTF">2014-04-09T00:36:16Z</dcterms:modified>
</cp:coreProperties>
</file>